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71" r:id="rId4"/>
    <p:sldId id="258" r:id="rId5"/>
    <p:sldId id="265" r:id="rId6"/>
    <p:sldId id="269" r:id="rId7"/>
    <p:sldId id="270" r:id="rId8"/>
  </p:sldIdLst>
  <p:sldSz cx="9906000" cy="6858000" type="A4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3AB4A5E-AF63-489C-9A76-22FAE40DD5C7}">
          <p14:sldIdLst>
            <p14:sldId id="256"/>
            <p14:sldId id="257"/>
            <p14:sldId id="271"/>
            <p14:sldId id="258"/>
            <p14:sldId id="265"/>
            <p14:sldId id="269"/>
            <p14:sldId id="27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2B63D8-F234-49BC-88F6-3BF48C5C0EC8}" v="121" dt="2025-12-16T15:19:53.4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yan Byrne" userId="c9d52ba0-93d5-4638-a1b8-6d1a5c579f6a" providerId="ADAL" clId="{8F2B63D8-F234-49BC-88F6-3BF48C5C0EC8}"/>
    <pc:docChg chg="undo redo custSel addSld delSld modSld sldOrd modSection">
      <pc:chgData name="Ryan Byrne" userId="c9d52ba0-93d5-4638-a1b8-6d1a5c579f6a" providerId="ADAL" clId="{8F2B63D8-F234-49BC-88F6-3BF48C5C0EC8}" dt="2025-12-16T15:19:53.476" v="503" actId="20577"/>
      <pc:docMkLst>
        <pc:docMk/>
      </pc:docMkLst>
      <pc:sldChg chg="modSp mod">
        <pc:chgData name="Ryan Byrne" userId="c9d52ba0-93d5-4638-a1b8-6d1a5c579f6a" providerId="ADAL" clId="{8F2B63D8-F234-49BC-88F6-3BF48C5C0EC8}" dt="2025-12-11T15:39:17.564" v="494" actId="2711"/>
        <pc:sldMkLst>
          <pc:docMk/>
          <pc:sldMk cId="2774649104" sldId="257"/>
        </pc:sldMkLst>
        <pc:graphicFrameChg chg="mod modGraphic">
          <ac:chgData name="Ryan Byrne" userId="c9d52ba0-93d5-4638-a1b8-6d1a5c579f6a" providerId="ADAL" clId="{8F2B63D8-F234-49BC-88F6-3BF48C5C0EC8}" dt="2025-12-11T15:39:17.564" v="494" actId="2711"/>
          <ac:graphicFrameMkLst>
            <pc:docMk/>
            <pc:sldMk cId="2774649104" sldId="257"/>
            <ac:graphicFrameMk id="2" creationId="{B0F0A6D9-C75B-C333-4DDE-E324E7D2B6B0}"/>
          </ac:graphicFrameMkLst>
        </pc:graphicFrameChg>
      </pc:sldChg>
      <pc:sldChg chg="modSp mod">
        <pc:chgData name="Ryan Byrne" userId="c9d52ba0-93d5-4638-a1b8-6d1a5c579f6a" providerId="ADAL" clId="{8F2B63D8-F234-49BC-88F6-3BF48C5C0EC8}" dt="2025-12-09T15:55:43.102" v="367" actId="20577"/>
        <pc:sldMkLst>
          <pc:docMk/>
          <pc:sldMk cId="1139668095" sldId="258"/>
        </pc:sldMkLst>
        <pc:graphicFrameChg chg="mod modGraphic">
          <ac:chgData name="Ryan Byrne" userId="c9d52ba0-93d5-4638-a1b8-6d1a5c579f6a" providerId="ADAL" clId="{8F2B63D8-F234-49BC-88F6-3BF48C5C0EC8}" dt="2025-12-09T15:55:43.102" v="367" actId="20577"/>
          <ac:graphicFrameMkLst>
            <pc:docMk/>
            <pc:sldMk cId="1139668095" sldId="258"/>
            <ac:graphicFrameMk id="2" creationId="{EDBBA9CD-7F16-0CEA-D4D6-FE39D7E65C18}"/>
          </ac:graphicFrameMkLst>
        </pc:graphicFrameChg>
      </pc:sldChg>
      <pc:sldChg chg="modSp del mod">
        <pc:chgData name="Ryan Byrne" userId="c9d52ba0-93d5-4638-a1b8-6d1a5c579f6a" providerId="ADAL" clId="{8F2B63D8-F234-49BC-88F6-3BF48C5C0EC8}" dt="2025-12-09T15:45:20.520" v="193" actId="47"/>
        <pc:sldMkLst>
          <pc:docMk/>
          <pc:sldMk cId="3891272496" sldId="259"/>
        </pc:sldMkLst>
      </pc:sldChg>
      <pc:sldChg chg="modSp del">
        <pc:chgData name="Ryan Byrne" userId="c9d52ba0-93d5-4638-a1b8-6d1a5c579f6a" providerId="ADAL" clId="{8F2B63D8-F234-49BC-88F6-3BF48C5C0EC8}" dt="2025-12-11T15:32:48.098" v="484" actId="47"/>
        <pc:sldMkLst>
          <pc:docMk/>
          <pc:sldMk cId="1270645008" sldId="260"/>
        </pc:sldMkLst>
      </pc:sldChg>
      <pc:sldChg chg="modSp mod">
        <pc:chgData name="Ryan Byrne" userId="c9d52ba0-93d5-4638-a1b8-6d1a5c579f6a" providerId="ADAL" clId="{8F2B63D8-F234-49BC-88F6-3BF48C5C0EC8}" dt="2025-12-11T15:31:17.341" v="483" actId="20577"/>
        <pc:sldMkLst>
          <pc:docMk/>
          <pc:sldMk cId="3916352737" sldId="265"/>
        </pc:sldMkLst>
        <pc:graphicFrameChg chg="mod modGraphic">
          <ac:chgData name="Ryan Byrne" userId="c9d52ba0-93d5-4638-a1b8-6d1a5c579f6a" providerId="ADAL" clId="{8F2B63D8-F234-49BC-88F6-3BF48C5C0EC8}" dt="2025-12-11T15:31:17.341" v="483" actId="20577"/>
          <ac:graphicFrameMkLst>
            <pc:docMk/>
            <pc:sldMk cId="3916352737" sldId="265"/>
            <ac:graphicFrameMk id="2" creationId="{09182942-A174-BD9A-F8B5-4C8D609F1AD6}"/>
          </ac:graphicFrameMkLst>
        </pc:graphicFrameChg>
      </pc:sldChg>
      <pc:sldChg chg="modSp mod ord">
        <pc:chgData name="Ryan Byrne" userId="c9d52ba0-93d5-4638-a1b8-6d1a5c579f6a" providerId="ADAL" clId="{8F2B63D8-F234-49BC-88F6-3BF48C5C0EC8}" dt="2025-12-16T15:19:49.052" v="501" actId="20577"/>
        <pc:sldMkLst>
          <pc:docMk/>
          <pc:sldMk cId="2977808460" sldId="269"/>
        </pc:sldMkLst>
        <pc:graphicFrameChg chg="mod modGraphic">
          <ac:chgData name="Ryan Byrne" userId="c9d52ba0-93d5-4638-a1b8-6d1a5c579f6a" providerId="ADAL" clId="{8F2B63D8-F234-49BC-88F6-3BF48C5C0EC8}" dt="2025-12-16T15:19:49.052" v="501" actId="20577"/>
          <ac:graphicFrameMkLst>
            <pc:docMk/>
            <pc:sldMk cId="2977808460" sldId="269"/>
            <ac:graphicFrameMk id="2" creationId="{139CEE9F-B24D-5DD1-D0FC-EBB65BA990E4}"/>
          </ac:graphicFrameMkLst>
        </pc:graphicFrameChg>
      </pc:sldChg>
      <pc:sldChg chg="modSp mod">
        <pc:chgData name="Ryan Byrne" userId="c9d52ba0-93d5-4638-a1b8-6d1a5c579f6a" providerId="ADAL" clId="{8F2B63D8-F234-49BC-88F6-3BF48C5C0EC8}" dt="2025-12-16T15:19:53.476" v="503" actId="20577"/>
        <pc:sldMkLst>
          <pc:docMk/>
          <pc:sldMk cId="358683537" sldId="270"/>
        </pc:sldMkLst>
        <pc:graphicFrameChg chg="mod modGraphic">
          <ac:chgData name="Ryan Byrne" userId="c9d52ba0-93d5-4638-a1b8-6d1a5c579f6a" providerId="ADAL" clId="{8F2B63D8-F234-49BC-88F6-3BF48C5C0EC8}" dt="2025-12-16T15:19:53.476" v="503" actId="20577"/>
          <ac:graphicFrameMkLst>
            <pc:docMk/>
            <pc:sldMk cId="358683537" sldId="270"/>
            <ac:graphicFrameMk id="2" creationId="{1F25C821-E230-2236-AAA9-FF3B81EF7650}"/>
          </ac:graphicFrameMkLst>
        </pc:graphicFrameChg>
      </pc:sldChg>
      <pc:sldChg chg="modSp add mod">
        <pc:chgData name="Ryan Byrne" userId="c9d52ba0-93d5-4638-a1b8-6d1a5c579f6a" providerId="ADAL" clId="{8F2B63D8-F234-49BC-88F6-3BF48C5C0EC8}" dt="2025-12-11T15:42:37.357" v="497" actId="2711"/>
        <pc:sldMkLst>
          <pc:docMk/>
          <pc:sldMk cId="3038459614" sldId="271"/>
        </pc:sldMkLst>
        <pc:graphicFrameChg chg="mod modGraphic">
          <ac:chgData name="Ryan Byrne" userId="c9d52ba0-93d5-4638-a1b8-6d1a5c579f6a" providerId="ADAL" clId="{8F2B63D8-F234-49BC-88F6-3BF48C5C0EC8}" dt="2025-12-11T15:42:37.357" v="497" actId="2711"/>
          <ac:graphicFrameMkLst>
            <pc:docMk/>
            <pc:sldMk cId="3038459614" sldId="271"/>
            <ac:graphicFrameMk id="2" creationId="{257D8938-F19F-87E6-351C-E1D225AF0B39}"/>
          </ac:graphicFrameMkLst>
        </pc:graphicFrameChg>
      </pc:sldChg>
      <pc:sldChg chg="add del">
        <pc:chgData name="Ryan Byrne" userId="c9d52ba0-93d5-4638-a1b8-6d1a5c579f6a" providerId="ADAL" clId="{8F2B63D8-F234-49BC-88F6-3BF48C5C0EC8}" dt="2025-12-09T15:44:46.319" v="179" actId="2890"/>
        <pc:sldMkLst>
          <pc:docMk/>
          <pc:sldMk cId="3355671911" sldId="27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3372" y="0"/>
            <a:ext cx="4301543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DBE43B-DD53-4F11-AF3D-26665C685C07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06763" y="849313"/>
            <a:ext cx="3313112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4" y="3271382"/>
            <a:ext cx="7941310" cy="267658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219"/>
            <a:ext cx="4301543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3372" y="6456219"/>
            <a:ext cx="4301543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47B25F-8315-4571-A759-4940F1C523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2841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19BEB-7A76-4FC2-A3DC-8A71F9F99259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762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19BEB-7A76-4FC2-A3DC-8A71F9F99259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4487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19BEB-7A76-4FC2-A3DC-8A71F9F99259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533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19BEB-7A76-4FC2-A3DC-8A71F9F99259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4897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19BEB-7A76-4FC2-A3DC-8A71F9F99259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276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19BEB-7A76-4FC2-A3DC-8A71F9F99259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862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19BEB-7A76-4FC2-A3DC-8A71F9F99259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559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19BEB-7A76-4FC2-A3DC-8A71F9F99259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5563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19BEB-7A76-4FC2-A3DC-8A71F9F99259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3131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19BEB-7A76-4FC2-A3DC-8A71F9F99259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1028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19BEB-7A76-4FC2-A3DC-8A71F9F99259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6707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119BEB-7A76-4FC2-A3DC-8A71F9F99259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547CF4-D6B4-4B56-A32E-2EBC006FCB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7429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0" descr="C:\Users\joconnor\Desktop\Values logo\Untitled-5.2.jpg">
            <a:extLst>
              <a:ext uri="{FF2B5EF4-FFF2-40B4-BE49-F238E27FC236}">
                <a16:creationId xmlns:a16="http://schemas.microsoft.com/office/drawing/2014/main" id="{84627A09-41C9-B362-C409-17DCD794B5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227" y="5713309"/>
            <a:ext cx="9593037" cy="655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8E9F577-64F2-9F53-A434-8A854538549E}"/>
              </a:ext>
            </a:extLst>
          </p:cNvPr>
          <p:cNvSpPr txBox="1"/>
          <p:nvPr/>
        </p:nvSpPr>
        <p:spPr>
          <a:xfrm>
            <a:off x="334591" y="221611"/>
            <a:ext cx="9231549" cy="6170728"/>
          </a:xfrm>
          <a:prstGeom prst="rect">
            <a:avLst/>
          </a:prstGeom>
          <a:noFill/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GB" sz="1463">
              <a:noFill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3F59D76-07F1-37AC-F699-ABFE59D12C6B}"/>
              </a:ext>
            </a:extLst>
          </p:cNvPr>
          <p:cNvSpPr/>
          <p:nvPr/>
        </p:nvSpPr>
        <p:spPr>
          <a:xfrm>
            <a:off x="339860" y="757849"/>
            <a:ext cx="9231549" cy="1715108"/>
          </a:xfrm>
          <a:prstGeom prst="rect">
            <a:avLst/>
          </a:prstGeom>
          <a:solidFill>
            <a:schemeClr val="bg1">
              <a:lumMod val="85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75" b="1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ENGLISH FUNDAMENTAL KNOWLEDGE QUIZ BOOKLET</a:t>
            </a:r>
            <a:endParaRPr lang="en-GB" sz="4875" b="1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C8ACA0E-D4B2-DF18-48EB-D8C8F349D7C8}"/>
              </a:ext>
            </a:extLst>
          </p:cNvPr>
          <p:cNvSpPr txBox="1"/>
          <p:nvPr/>
        </p:nvSpPr>
        <p:spPr>
          <a:xfrm>
            <a:off x="467712" y="3429000"/>
            <a:ext cx="8913355" cy="1442831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95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388">
                <a:ln w="19050">
                  <a:solidFill>
                    <a:schemeClr val="tx1"/>
                  </a:solidFill>
                </a:ln>
              </a:rPr>
              <a:t>Y</a:t>
            </a:r>
            <a:r>
              <a:rPr lang="en-GB" sz="4388">
                <a:ln w="19050">
                  <a:solidFill>
                    <a:schemeClr val="tx1"/>
                  </a:solidFill>
                </a:ln>
              </a:rPr>
              <a:t>ear 7: Half Term 3 – Conflict Anthology</a:t>
            </a:r>
            <a:endParaRPr lang="en-US" sz="4388">
              <a:ln w="19050">
                <a:solidFill>
                  <a:schemeClr val="tx1"/>
                </a:solidFill>
              </a:ln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B434F44-164C-0DE7-433B-099D903AA7A3}"/>
              </a:ext>
            </a:extLst>
          </p:cNvPr>
          <p:cNvSpPr txBox="1"/>
          <p:nvPr/>
        </p:nvSpPr>
        <p:spPr>
          <a:xfrm>
            <a:off x="467711" y="331001"/>
            <a:ext cx="5775940" cy="3174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63"/>
              <a:t>Name:										Class:</a:t>
            </a:r>
            <a:endParaRPr lang="en-GB" sz="1463"/>
          </a:p>
        </p:txBody>
      </p:sp>
    </p:spTree>
    <p:extLst>
      <p:ext uri="{BB962C8B-B14F-4D97-AF65-F5344CB8AC3E}">
        <p14:creationId xmlns:p14="http://schemas.microsoft.com/office/powerpoint/2010/main" val="3161019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D5FE4B-DAE6-DD31-251C-D1A887347A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0" descr="C:\Users\joconnor\Desktop\Values logo\Untitled-5.2.jpg">
            <a:extLst>
              <a:ext uri="{FF2B5EF4-FFF2-40B4-BE49-F238E27FC236}">
                <a16:creationId xmlns:a16="http://schemas.microsoft.com/office/drawing/2014/main" id="{54950543-FE57-38C9-8F43-E51D808092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227" y="5713309"/>
            <a:ext cx="9593037" cy="655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7E28911-0BF2-F440-A91B-6A3F54A89244}"/>
              </a:ext>
            </a:extLst>
          </p:cNvPr>
          <p:cNvSpPr txBox="1"/>
          <p:nvPr/>
        </p:nvSpPr>
        <p:spPr>
          <a:xfrm>
            <a:off x="334591" y="221611"/>
            <a:ext cx="9231549" cy="6170728"/>
          </a:xfrm>
          <a:prstGeom prst="rect">
            <a:avLst/>
          </a:prstGeom>
          <a:noFill/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GB" sz="1463">
              <a:noFill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0F0A6D9-C75B-C333-4DDE-E324E7D2B6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1043851"/>
              </p:ext>
            </p:extLst>
          </p:nvPr>
        </p:nvGraphicFramePr>
        <p:xfrm>
          <a:off x="415489" y="313051"/>
          <a:ext cx="9069751" cy="5234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00920">
                  <a:extLst>
                    <a:ext uri="{9D8B030D-6E8A-4147-A177-3AD203B41FA5}">
                      <a16:colId xmlns:a16="http://schemas.microsoft.com/office/drawing/2014/main" val="1030577317"/>
                    </a:ext>
                  </a:extLst>
                </a:gridCol>
                <a:gridCol w="2268831">
                  <a:extLst>
                    <a:ext uri="{9D8B030D-6E8A-4147-A177-3AD203B41FA5}">
                      <a16:colId xmlns:a16="http://schemas.microsoft.com/office/drawing/2014/main" val="4023291846"/>
                    </a:ext>
                  </a:extLst>
                </a:gridCol>
              </a:tblGrid>
              <a:tr h="447817">
                <a:tc gridSpan="2"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tx1"/>
                          </a:solidFill>
                        </a:rPr>
                        <a:t>Half-term 3 – Conflict Anthology (1)</a:t>
                      </a:r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1735546"/>
                  </a:ext>
                </a:extLst>
              </a:tr>
              <a:tr h="387499"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tx1"/>
                          </a:solidFill>
                        </a:rPr>
                        <a:t>Definition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tx1"/>
                          </a:solidFill>
                        </a:rPr>
                        <a:t>Answer</a:t>
                      </a:r>
                      <a:endParaRPr lang="en-GB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5028011"/>
                  </a:ext>
                </a:extLst>
              </a:tr>
              <a:tr h="712606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1. P</a:t>
                      </a:r>
                      <a:r>
                        <a:rPr lang="en-GB" sz="1600"/>
                        <a:t>rejudice against or hatred of Jewish people.</a:t>
                      </a:r>
                    </a:p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GB" sz="16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245" marR="85245" marT="42622" marB="426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Antisemitism </a:t>
                      </a:r>
                    </a:p>
                  </a:txBody>
                  <a:tcPr marL="85245" marR="85245" marT="42622" marB="426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8721103"/>
                  </a:ext>
                </a:extLst>
              </a:tr>
              <a:tr h="712606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2. The genocide of European Jews during World War II.</a:t>
                      </a:r>
                    </a:p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GB" sz="16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245" marR="85245" marT="42622" marB="426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Holocaust </a:t>
                      </a:r>
                    </a:p>
                  </a:txBody>
                  <a:tcPr marL="85245" marR="85245" marT="42622" marB="426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1674804"/>
                  </a:ext>
                </a:extLst>
              </a:tr>
              <a:tr h="498558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3. Unfair or cruel treatment over a long period of time because of race, religion or political beliefs.</a:t>
                      </a:r>
                    </a:p>
                  </a:txBody>
                  <a:tcPr marL="85245" marR="85245" marT="42622" marB="426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Persecution</a:t>
                      </a:r>
                    </a:p>
                  </a:txBody>
                  <a:tcPr marL="85245" marR="85245" marT="42622" marB="426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8941284"/>
                  </a:ext>
                </a:extLst>
              </a:tr>
              <a:tr h="498558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The state of being alone and separated from other things or people.</a:t>
                      </a:r>
                    </a:p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GB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245" marR="85245" marT="42622" marB="426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Isolation</a:t>
                      </a:r>
                    </a:p>
                  </a:txBody>
                  <a:tcPr marL="85245" marR="85245" marT="42622" marB="426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6591637"/>
                  </a:ext>
                </a:extLst>
              </a:tr>
              <a:tr h="472217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A person whose job is to collect news and write about it for newspapers, magazines, television or radio.</a:t>
                      </a:r>
                    </a:p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GB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245" marR="85245" marT="42622" marB="426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Journalist</a:t>
                      </a:r>
                    </a:p>
                  </a:txBody>
                  <a:tcPr marL="85245" marR="85245" marT="42622" marB="426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2156383"/>
                  </a:ext>
                </a:extLst>
              </a:tr>
              <a:tr h="9266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6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 </a:t>
                      </a:r>
                      <a:r>
                        <a:rPr lang="en-GB" sz="1600" b="0" kern="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 way of looking at or thinking about something, especially influenced by your beliefs or experiences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600" b="0" kern="10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BeeZee" panose="020B060402020202020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245" marR="85245" marT="42622" marB="426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Perspective</a:t>
                      </a:r>
                    </a:p>
                  </a:txBody>
                  <a:tcPr marL="85245" marR="85245" marT="42622" marB="426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7632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4649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6C8F1F-754F-6CE0-FDAC-ACFC61777B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0" descr="C:\Users\joconnor\Desktop\Values logo\Untitled-5.2.jpg">
            <a:extLst>
              <a:ext uri="{FF2B5EF4-FFF2-40B4-BE49-F238E27FC236}">
                <a16:creationId xmlns:a16="http://schemas.microsoft.com/office/drawing/2014/main" id="{1F698DBB-89F2-D1F7-432A-5ACB0F54B2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227" y="5713309"/>
            <a:ext cx="9593037" cy="655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D52319F-8243-D05B-03B6-A4EF300393F1}"/>
              </a:ext>
            </a:extLst>
          </p:cNvPr>
          <p:cNvSpPr txBox="1"/>
          <p:nvPr/>
        </p:nvSpPr>
        <p:spPr>
          <a:xfrm>
            <a:off x="334591" y="221611"/>
            <a:ext cx="9231549" cy="6170728"/>
          </a:xfrm>
          <a:prstGeom prst="rect">
            <a:avLst/>
          </a:prstGeom>
          <a:noFill/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GB" sz="1463">
              <a:noFill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57D8938-F19F-87E6-351C-E1D225AF0B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1585529"/>
              </p:ext>
            </p:extLst>
          </p:nvPr>
        </p:nvGraphicFramePr>
        <p:xfrm>
          <a:off x="415489" y="313051"/>
          <a:ext cx="9069751" cy="5373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00920">
                  <a:extLst>
                    <a:ext uri="{9D8B030D-6E8A-4147-A177-3AD203B41FA5}">
                      <a16:colId xmlns:a16="http://schemas.microsoft.com/office/drawing/2014/main" val="1030577317"/>
                    </a:ext>
                  </a:extLst>
                </a:gridCol>
                <a:gridCol w="2268831">
                  <a:extLst>
                    <a:ext uri="{9D8B030D-6E8A-4147-A177-3AD203B41FA5}">
                      <a16:colId xmlns:a16="http://schemas.microsoft.com/office/drawing/2014/main" val="4023291846"/>
                    </a:ext>
                  </a:extLst>
                </a:gridCol>
              </a:tblGrid>
              <a:tr h="426188">
                <a:tc gridSpan="2"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tx1"/>
                          </a:solidFill>
                        </a:rPr>
                        <a:t>Half-term 3 – Conflict Anthology (2)</a:t>
                      </a:r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1735546"/>
                  </a:ext>
                </a:extLst>
              </a:tr>
              <a:tr h="368784"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tx1"/>
                          </a:solidFill>
                        </a:rPr>
                        <a:t>Definition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tx1"/>
                          </a:solidFill>
                        </a:rPr>
                        <a:t>Answer</a:t>
                      </a:r>
                      <a:endParaRPr lang="en-GB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5028011"/>
                  </a:ext>
                </a:extLst>
              </a:tr>
              <a:tr h="815026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1. When and where a text was written, including what was happening in society at that time</a:t>
                      </a:r>
                    </a:p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GB" sz="16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245" marR="85245" marT="42622" marB="426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Context </a:t>
                      </a:r>
                    </a:p>
                  </a:txBody>
                  <a:tcPr marL="85245" marR="85245" marT="42622" marB="426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8721103"/>
                  </a:ext>
                </a:extLst>
              </a:tr>
              <a:tr h="678189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2. To draw a conclusion from evidence based on what is seen and what is already known</a:t>
                      </a:r>
                    </a:p>
                  </a:txBody>
                  <a:tcPr marL="85245" marR="85245" marT="42622" marB="426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Infer</a:t>
                      </a:r>
                    </a:p>
                  </a:txBody>
                  <a:tcPr marL="85245" marR="85245" marT="42622" marB="426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1674804"/>
                  </a:ext>
                </a:extLst>
              </a:tr>
              <a:tr h="815026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3. A piece of writing that is published in a newspaper or magazine (including online publications)</a:t>
                      </a:r>
                    </a:p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GB" sz="16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245" marR="85245" marT="42622" marB="426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Article</a:t>
                      </a:r>
                    </a:p>
                  </a:txBody>
                  <a:tcPr marL="85245" marR="85245" marT="42622" marB="426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8941284"/>
                  </a:ext>
                </a:extLst>
              </a:tr>
              <a:tr h="815026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Someone who has been forced to flee their home because of war, violence or persecution; they are unable to return home unless conditions in their native lands are safe for them again</a:t>
                      </a:r>
                    </a:p>
                  </a:txBody>
                  <a:tcPr marL="85245" marR="85245" marT="42622" marB="426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Refugee</a:t>
                      </a:r>
                    </a:p>
                  </a:txBody>
                  <a:tcPr marL="85245" marR="85245" marT="42622" marB="426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6591637"/>
                  </a:ext>
                </a:extLst>
              </a:tr>
              <a:tr h="44941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6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A place that protects from danger or difficulty</a:t>
                      </a:r>
                    </a:p>
                  </a:txBody>
                  <a:tcPr marL="85245" marR="85245" marT="42622" marB="426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Refuge</a:t>
                      </a:r>
                    </a:p>
                  </a:txBody>
                  <a:tcPr marL="85245" marR="85245" marT="42622" marB="426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2156383"/>
                  </a:ext>
                </a:extLst>
              </a:tr>
              <a:tr h="8818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6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 </a:t>
                      </a:r>
                      <a:r>
                        <a:rPr lang="en-GB" sz="1600" b="0" kern="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Said or written in a clear and direct way</a:t>
                      </a:r>
                    </a:p>
                  </a:txBody>
                  <a:tcPr marL="85245" marR="85245" marT="42622" marB="426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Explicit</a:t>
                      </a:r>
                    </a:p>
                  </a:txBody>
                  <a:tcPr marL="85245" marR="85245" marT="42622" marB="426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7632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8459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4892DC-2F36-8EEF-DB76-3F305BB82F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0" descr="C:\Users\joconnor\Desktop\Values logo\Untitled-5.2.jpg">
            <a:extLst>
              <a:ext uri="{FF2B5EF4-FFF2-40B4-BE49-F238E27FC236}">
                <a16:creationId xmlns:a16="http://schemas.microsoft.com/office/drawing/2014/main" id="{8C60EE92-4945-19E6-8F23-EE09F91434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227" y="5713309"/>
            <a:ext cx="9593037" cy="655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28E4A41-7EDD-CF5B-9FAC-3BB4875C399C}"/>
              </a:ext>
            </a:extLst>
          </p:cNvPr>
          <p:cNvSpPr txBox="1"/>
          <p:nvPr/>
        </p:nvSpPr>
        <p:spPr>
          <a:xfrm>
            <a:off x="334591" y="221611"/>
            <a:ext cx="9231549" cy="6170728"/>
          </a:xfrm>
          <a:prstGeom prst="rect">
            <a:avLst/>
          </a:prstGeom>
          <a:noFill/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GB" sz="1463">
              <a:noFill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DBBA9CD-7F16-0CEA-D4D6-FE39D7E65C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5025906"/>
              </p:ext>
            </p:extLst>
          </p:nvPr>
        </p:nvGraphicFramePr>
        <p:xfrm>
          <a:off x="415489" y="313052"/>
          <a:ext cx="9069751" cy="52174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51962">
                  <a:extLst>
                    <a:ext uri="{9D8B030D-6E8A-4147-A177-3AD203B41FA5}">
                      <a16:colId xmlns:a16="http://schemas.microsoft.com/office/drawing/2014/main" val="1030577317"/>
                    </a:ext>
                  </a:extLst>
                </a:gridCol>
                <a:gridCol w="2117789">
                  <a:extLst>
                    <a:ext uri="{9D8B030D-6E8A-4147-A177-3AD203B41FA5}">
                      <a16:colId xmlns:a16="http://schemas.microsoft.com/office/drawing/2014/main" val="4023291846"/>
                    </a:ext>
                  </a:extLst>
                </a:gridCol>
              </a:tblGrid>
              <a:tr h="440279">
                <a:tc gridSpan="2"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tx1"/>
                          </a:solidFill>
                        </a:rPr>
                        <a:t>Half-term 3 – Conflict Anthology (3)</a:t>
                      </a:r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1735546"/>
                  </a:ext>
                </a:extLst>
              </a:tr>
              <a:tr h="380976"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tx1"/>
                          </a:solidFill>
                        </a:rPr>
                        <a:t>Definition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tx1"/>
                          </a:solidFill>
                        </a:rPr>
                        <a:t>Answer</a:t>
                      </a:r>
                      <a:endParaRPr lang="en-GB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5028011"/>
                  </a:ext>
                </a:extLst>
              </a:tr>
              <a:tr h="730129"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 1. To force out of a home territory or particular place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</a:pPr>
                      <a:endParaRPr lang="en-GB" sz="1600">
                        <a:effectLst/>
                        <a:highlight>
                          <a:srgbClr val="FFFF00"/>
                        </a:highlight>
                        <a:latin typeface="Calibri"/>
                        <a:ea typeface="Calibri" panose="020F0502020204030204" pitchFamily="34" charset="0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Displacement</a:t>
                      </a:r>
                    </a:p>
                  </a:txBody>
                  <a:tcPr marL="84662" marR="84662" marT="42331" marB="423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8721103"/>
                  </a:ext>
                </a:extLst>
              </a:tr>
              <a:tr h="645533">
                <a:tc>
                  <a:txBody>
                    <a:bodyPr/>
                    <a:lstStyle/>
                    <a:p>
                      <a:pPr marL="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 panose="02020603050405020304" pitchFamily="18" charset="0"/>
                          <a:cs typeface="Calibri"/>
                        </a:rPr>
                        <a:t>2. A love for your country and loyalty towards it</a:t>
                      </a:r>
                    </a:p>
                    <a:p>
                      <a:pPr marL="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GB" sz="160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 panose="02020603050405020304" pitchFamily="18" charset="0"/>
                        <a:cs typeface="Calibri"/>
                      </a:endParaRPr>
                    </a:p>
                  </a:txBody>
                  <a:tcPr marL="8819" marR="8819" marT="881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Patriotism  </a:t>
                      </a:r>
                      <a:endParaRPr lang="en-GB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662" marR="84662" marT="42331" marB="423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1674804"/>
                  </a:ext>
                </a:extLst>
              </a:tr>
              <a:tr h="491435">
                <a:tc>
                  <a:txBody>
                    <a:bodyPr/>
                    <a:lstStyle/>
                    <a:p>
                      <a:pPr mar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/>
                          <a:ea typeface="Calibri"/>
                          <a:cs typeface="Calibri"/>
                        </a:rPr>
                        <a:t>3. When someone joins the military</a:t>
                      </a:r>
                    </a:p>
                    <a:p>
                      <a:pPr mar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6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819" marR="8819" marT="881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Enlist</a:t>
                      </a:r>
                      <a:endParaRPr lang="en-GB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662" marR="84662" marT="42331" marB="423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8941284"/>
                  </a:ext>
                </a:extLst>
              </a:tr>
              <a:tr h="487347">
                <a:tc>
                  <a:txBody>
                    <a:bodyPr/>
                    <a:lstStyle/>
                    <a:p>
                      <a:pPr marL="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600" i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4. The attitude or feelings a writer expresses towards a subject</a:t>
                      </a:r>
                    </a:p>
                    <a:p>
                      <a:pPr marL="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GB" sz="1600" i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19" marR="8819" marT="881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Tone</a:t>
                      </a:r>
                    </a:p>
                  </a:txBody>
                  <a:tcPr marL="84662" marR="84662" marT="42331" marB="423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6591637"/>
                  </a:ext>
                </a:extLst>
              </a:tr>
              <a:tr h="491435">
                <a:tc>
                  <a:txBody>
                    <a:bodyPr/>
                    <a:lstStyle/>
                    <a:p>
                      <a:pPr mar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/>
                          <a:ea typeface="Calibri"/>
                          <a:cs typeface="Calibri"/>
                        </a:rPr>
                        <a:t>5. To honour or remember a person, event or object through a ceremony, monument, or other means of recognition</a:t>
                      </a:r>
                    </a:p>
                  </a:txBody>
                  <a:tcPr marL="8819" marR="8819" marT="881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Commemorate</a:t>
                      </a:r>
                      <a:endParaRPr lang="en-GB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662" marR="84662" marT="42331" marB="423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2156383"/>
                  </a:ext>
                </a:extLst>
              </a:tr>
              <a:tr h="494689">
                <a:tc>
                  <a:txBody>
                    <a:bodyPr/>
                    <a:lstStyle/>
                    <a:p>
                      <a:pPr mar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/>
                          <a:ea typeface="Calibri"/>
                          <a:cs typeface="Calibri"/>
                        </a:rPr>
                        <a:t>6. When a single word, or a group of words, is repeated</a:t>
                      </a:r>
                    </a:p>
                    <a:p>
                      <a:pPr mar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ea typeface="Calibri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Repetition</a:t>
                      </a:r>
                      <a:endParaRPr lang="en-GB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4763253"/>
                  </a:ext>
                </a:extLst>
              </a:tr>
              <a:tr h="470760">
                <a:tc>
                  <a:txBody>
                    <a:bodyPr/>
                    <a:lstStyle/>
                    <a:p>
                      <a:pPr indent="774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/>
                          <a:ea typeface="Times New Roman" panose="02020603050405020304" pitchFamily="18" charset="0"/>
                          <a:cs typeface="Calibri"/>
                        </a:rPr>
                        <a:t>7. A question that is used to make a point, rather than get an answer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Rhetorical Tone </a:t>
                      </a:r>
                      <a:endParaRPr lang="en-GB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8827378"/>
                  </a:ext>
                </a:extLst>
              </a:tr>
              <a:tr h="474504">
                <a:tc>
                  <a:txBody>
                    <a:bodyPr/>
                    <a:lstStyle/>
                    <a:p>
                      <a:pPr marL="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/>
                          <a:ea typeface="Calibri"/>
                          <a:cs typeface="Calibri"/>
                        </a:rPr>
                        <a:t>8. A word which has the same or nearly the same meaning as another word</a:t>
                      </a:r>
                    </a:p>
                  </a:txBody>
                  <a:tcPr marL="8819" marR="8819" marT="881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Synonym </a:t>
                      </a:r>
                      <a:endParaRPr lang="en-GB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662" marR="84662" marT="42331" marB="423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3103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9668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35C529-5975-90F3-B649-E66868DECF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0" descr="C:\Users\joconnor\Desktop\Values logo\Untitled-5.2.jpg">
            <a:extLst>
              <a:ext uri="{FF2B5EF4-FFF2-40B4-BE49-F238E27FC236}">
                <a16:creationId xmlns:a16="http://schemas.microsoft.com/office/drawing/2014/main" id="{74D3025D-39FD-6A67-AB87-0731BA6921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227" y="5713309"/>
            <a:ext cx="9593037" cy="655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76A37A1-FFB4-FA4F-3155-42E80B9F07FA}"/>
              </a:ext>
            </a:extLst>
          </p:cNvPr>
          <p:cNvSpPr txBox="1"/>
          <p:nvPr/>
        </p:nvSpPr>
        <p:spPr>
          <a:xfrm>
            <a:off x="334591" y="221611"/>
            <a:ext cx="9231549" cy="6170728"/>
          </a:xfrm>
          <a:prstGeom prst="rect">
            <a:avLst/>
          </a:prstGeom>
          <a:noFill/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GB" sz="1463">
              <a:noFill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9182942-A174-BD9A-F8B5-4C8D609F1A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5717926"/>
              </p:ext>
            </p:extLst>
          </p:nvPr>
        </p:nvGraphicFramePr>
        <p:xfrm>
          <a:off x="415489" y="313052"/>
          <a:ext cx="9069751" cy="51977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51962">
                  <a:extLst>
                    <a:ext uri="{9D8B030D-6E8A-4147-A177-3AD203B41FA5}">
                      <a16:colId xmlns:a16="http://schemas.microsoft.com/office/drawing/2014/main" val="1030577317"/>
                    </a:ext>
                  </a:extLst>
                </a:gridCol>
                <a:gridCol w="2117789">
                  <a:extLst>
                    <a:ext uri="{9D8B030D-6E8A-4147-A177-3AD203B41FA5}">
                      <a16:colId xmlns:a16="http://schemas.microsoft.com/office/drawing/2014/main" val="4023291846"/>
                    </a:ext>
                  </a:extLst>
                </a:gridCol>
              </a:tblGrid>
              <a:tr h="432142">
                <a:tc gridSpan="2"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tx1"/>
                          </a:solidFill>
                        </a:rPr>
                        <a:t>Half-term 3 – Conflict Anthology (4)</a:t>
                      </a:r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1735546"/>
                  </a:ext>
                </a:extLst>
              </a:tr>
              <a:tr h="373934"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tx1"/>
                          </a:solidFill>
                        </a:rPr>
                        <a:t>Definition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tx1"/>
                          </a:solidFill>
                        </a:rPr>
                        <a:t>Answer</a:t>
                      </a:r>
                      <a:endParaRPr lang="en-GB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5028011"/>
                  </a:ext>
                </a:extLst>
              </a:tr>
              <a:tr h="5022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 A literary method used by writers to evoke certain feelings in readers, through descriptions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en-GB" sz="1600" b="1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Mood</a:t>
                      </a:r>
                      <a:endParaRPr lang="en-GB" sz="1600" b="1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8721103"/>
                  </a:ext>
                </a:extLst>
              </a:tr>
              <a:tr h="3576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 Giving human feelings or actions to an inanimate object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en-GB" sz="1600" b="1" kern="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Personification</a:t>
                      </a:r>
                      <a:endParaRPr lang="en-GB" sz="1600" b="1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1674804"/>
                  </a:ext>
                </a:extLst>
              </a:tr>
              <a:tr h="5022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3. A comparison in which a person, object or action is used to represent or symbolise another person, object or action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en-GB" sz="1600" b="1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Metaphor </a:t>
                      </a:r>
                      <a:endParaRPr lang="en-GB" sz="1600" b="1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8941284"/>
                  </a:ext>
                </a:extLst>
              </a:tr>
              <a:tr h="3576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4. A word which has the same or nearly the same meaning as another word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en-GB" sz="1600" b="1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Synonym</a:t>
                      </a:r>
                      <a:endParaRPr lang="en-GB" sz="1600" b="1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6591637"/>
                  </a:ext>
                </a:extLst>
              </a:tr>
              <a:tr h="3739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 When a single word, or a group of words, is repeated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en-GB" sz="1600" b="1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Repetition</a:t>
                      </a:r>
                      <a:endParaRPr lang="en-GB" sz="1600" b="1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2156383"/>
                  </a:ext>
                </a:extLst>
              </a:tr>
              <a:tr h="5022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6. The act of giving up something of great value to show loyalty or deep affection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en-GB" sz="16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Sacrifice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7881626"/>
                  </a:ext>
                </a:extLst>
              </a:tr>
              <a:tr h="3739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7. A practice by which one country controls people or areas in another country, often by establishing colonies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en-GB" sz="16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Colonialism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6832807"/>
                  </a:ext>
                </a:extLst>
              </a:tr>
              <a:tr h="3739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8. Describes someone who is good at finding ways of solving problems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en-GB" sz="16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Resourceful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6426198"/>
                  </a:ext>
                </a:extLst>
              </a:tr>
              <a:tr h="5022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9. Describes someone who can do things and make decisions by themselves, without needing help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en-GB" sz="16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Self-reliant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7540933"/>
                  </a:ext>
                </a:extLst>
              </a:tr>
              <a:tr h="3739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10. To trick someone by concealing (hiding) or misrepresenting the truth (lying)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en-GB" sz="16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Deception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00130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63527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F5C6D1-651F-5FBA-2578-83D7410FFB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0" descr="C:\Users\joconnor\Desktop\Values logo\Untitled-5.2.jpg">
            <a:extLst>
              <a:ext uri="{FF2B5EF4-FFF2-40B4-BE49-F238E27FC236}">
                <a16:creationId xmlns:a16="http://schemas.microsoft.com/office/drawing/2014/main" id="{A78F0E56-9186-2E47-518A-15601E91C9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227" y="5713309"/>
            <a:ext cx="9593037" cy="655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3AE01AD-01F3-AA09-CC90-27237C9A58B7}"/>
              </a:ext>
            </a:extLst>
          </p:cNvPr>
          <p:cNvSpPr txBox="1"/>
          <p:nvPr/>
        </p:nvSpPr>
        <p:spPr>
          <a:xfrm>
            <a:off x="334591" y="221611"/>
            <a:ext cx="9231549" cy="6170728"/>
          </a:xfrm>
          <a:prstGeom prst="rect">
            <a:avLst/>
          </a:prstGeom>
          <a:noFill/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GB" sz="1463">
              <a:noFill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39CEE9F-B24D-5DD1-D0FC-EBB65BA990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8110641"/>
              </p:ext>
            </p:extLst>
          </p:nvPr>
        </p:nvGraphicFramePr>
        <p:xfrm>
          <a:off x="415489" y="313051"/>
          <a:ext cx="9039796" cy="47035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29002">
                  <a:extLst>
                    <a:ext uri="{9D8B030D-6E8A-4147-A177-3AD203B41FA5}">
                      <a16:colId xmlns:a16="http://schemas.microsoft.com/office/drawing/2014/main" val="1030577317"/>
                    </a:ext>
                  </a:extLst>
                </a:gridCol>
                <a:gridCol w="2110794">
                  <a:extLst>
                    <a:ext uri="{9D8B030D-6E8A-4147-A177-3AD203B41FA5}">
                      <a16:colId xmlns:a16="http://schemas.microsoft.com/office/drawing/2014/main" val="4023291846"/>
                    </a:ext>
                  </a:extLst>
                </a:gridCol>
              </a:tblGrid>
              <a:tr h="414590">
                <a:tc gridSpan="2"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tx1"/>
                          </a:solidFill>
                        </a:rPr>
                        <a:t>Half-term 3 – Conflict Anthology (5)</a:t>
                      </a:r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1735546"/>
                  </a:ext>
                </a:extLst>
              </a:tr>
              <a:tr h="374366"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Definition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Answer</a:t>
                      </a:r>
                      <a:endParaRPr lang="en-GB" sz="1600" b="1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5028011"/>
                  </a:ext>
                </a:extLst>
              </a:tr>
              <a:tr h="5635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Aptos" panose="020B0004020202020204" pitchFamily="34" charset="0"/>
                          <a:cs typeface="Calibri"/>
                        </a:rPr>
                        <a:t>1. A metaphor that unfolds across multiple lines or even paragraphs of a text</a:t>
                      </a:r>
                      <a:endParaRPr lang="en-GB" sz="1600" kern="100">
                        <a:effectLst/>
                        <a:latin typeface="Calibri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b="1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Aptos" panose="020B0004020202020204" pitchFamily="34" charset="0"/>
                          <a:cs typeface="Calibri"/>
                        </a:rPr>
                        <a:t>Extended </a:t>
                      </a:r>
                      <a:r>
                        <a:rPr lang="fr-FR" sz="1600" b="1" kern="10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Aptos" panose="020B0004020202020204" pitchFamily="34" charset="0"/>
                          <a:cs typeface="Calibri"/>
                        </a:rPr>
                        <a:t>metaphor</a:t>
                      </a:r>
                      <a:endParaRPr lang="en-GB" sz="1600" kern="100">
                        <a:effectLst/>
                        <a:latin typeface="Calibri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8721103"/>
                  </a:ext>
                </a:extLst>
              </a:tr>
              <a:tr h="5987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Aptos" panose="020B0004020202020204" pitchFamily="34" charset="0"/>
                          <a:cs typeface="Calibri"/>
                        </a:rPr>
                        <a:t>2. When the writer gives advance hints of what is to come later in the story</a:t>
                      </a:r>
                      <a:endParaRPr lang="en-GB" sz="1600" kern="100">
                        <a:effectLst/>
                        <a:latin typeface="Calibri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b="1" kern="10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Aptos" panose="020B0004020202020204" pitchFamily="34" charset="0"/>
                          <a:cs typeface="Calibri"/>
                        </a:rPr>
                        <a:t>Foreshadowing</a:t>
                      </a:r>
                      <a:endParaRPr lang="en-GB" sz="1600" kern="100" err="1">
                        <a:effectLst/>
                        <a:latin typeface="Calibri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5074185"/>
                  </a:ext>
                </a:extLst>
              </a:tr>
              <a:tr h="7293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Aptos" panose="020B0004020202020204" pitchFamily="34" charset="0"/>
                          <a:cs typeface="Calibri"/>
                        </a:rPr>
                        <a:t>3. A moment of suspense when characters are left in a difficult situation without offering any resolution</a:t>
                      </a:r>
                      <a:endParaRPr lang="en-GB" sz="1600" kern="100">
                        <a:effectLst/>
                        <a:latin typeface="Calibri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b="1" kern="10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Aptos" panose="020B0004020202020204" pitchFamily="34" charset="0"/>
                          <a:cs typeface="Calibri"/>
                        </a:rPr>
                        <a:t>Cliffhanger</a:t>
                      </a:r>
                      <a:endParaRPr lang="en-GB" sz="1600" kern="100" err="1">
                        <a:effectLst/>
                        <a:latin typeface="Calibri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0341923"/>
                  </a:ext>
                </a:extLst>
              </a:tr>
              <a:tr h="5660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Aptos" panose="020B0004020202020204" pitchFamily="34" charset="0"/>
                          <a:cs typeface="Calibri"/>
                        </a:rPr>
                        <a:t>4. An expression that refers to another person or thing</a:t>
                      </a:r>
                      <a:endParaRPr lang="en-GB" sz="1600" kern="100">
                        <a:effectLst/>
                        <a:latin typeface="Calibri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b="1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Aptos" panose="020B0004020202020204" pitchFamily="34" charset="0"/>
                          <a:cs typeface="Calibri"/>
                        </a:rPr>
                        <a:t>Allusion</a:t>
                      </a:r>
                      <a:endParaRPr lang="en-GB" sz="1600" kern="100">
                        <a:effectLst/>
                        <a:latin typeface="Calibri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0588796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Aptos" panose="020B0004020202020204" pitchFamily="34" charset="0"/>
                          <a:cs typeface="Calibri"/>
                        </a:rPr>
                        <a:t>5. Two things placed closely together for a contrasting effect</a:t>
                      </a:r>
                      <a:endParaRPr lang="en-GB" sz="1600" kern="100">
                        <a:effectLst/>
                        <a:latin typeface="Calibri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b="1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Aptos" panose="020B0004020202020204" pitchFamily="34" charset="0"/>
                          <a:cs typeface="Calibri"/>
                        </a:rPr>
                        <a:t>Juxtaposition</a:t>
                      </a:r>
                      <a:endParaRPr lang="en-GB" sz="1600" kern="100">
                        <a:effectLst/>
                        <a:latin typeface="Calibri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9838395"/>
                  </a:ext>
                </a:extLst>
              </a:tr>
              <a:tr h="5697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Aptos" panose="020B0004020202020204" pitchFamily="34" charset="0"/>
                          <a:cs typeface="Calibri"/>
                        </a:rPr>
                        <a:t>6. When a writer takes an action, object, place, person, animal or word and gives it a much more metaphorical meaning. </a:t>
                      </a:r>
                      <a:r>
                        <a:rPr lang="en-GB" sz="1600" b="0" i="0" u="none" strike="noStrike" kern="100" noProof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The use of symbols to express ideas or qualities. 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b="1" kern="10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Symbolism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5801660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2FF1BB5-65FA-2808-9898-BBD0DF5F6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7808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C86C82-6209-F98A-7497-F5B8D9C80A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0" descr="C:\Users\joconnor\Desktop\Values logo\Untitled-5.2.jpg">
            <a:extLst>
              <a:ext uri="{FF2B5EF4-FFF2-40B4-BE49-F238E27FC236}">
                <a16:creationId xmlns:a16="http://schemas.microsoft.com/office/drawing/2014/main" id="{B07A4814-1A67-FF3A-4749-130EC1C193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227" y="5713309"/>
            <a:ext cx="9593037" cy="655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71D042A-F3E2-6B76-302F-84E6E661E759}"/>
              </a:ext>
            </a:extLst>
          </p:cNvPr>
          <p:cNvSpPr txBox="1"/>
          <p:nvPr/>
        </p:nvSpPr>
        <p:spPr>
          <a:xfrm>
            <a:off x="334591" y="221611"/>
            <a:ext cx="9231549" cy="6170728"/>
          </a:xfrm>
          <a:prstGeom prst="rect">
            <a:avLst/>
          </a:prstGeom>
          <a:noFill/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GB" sz="1463">
              <a:noFill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F25C821-E230-2236-AAA9-FF3B81EF76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681966"/>
              </p:ext>
            </p:extLst>
          </p:nvPr>
        </p:nvGraphicFramePr>
        <p:xfrm>
          <a:off x="415489" y="313051"/>
          <a:ext cx="9069751" cy="50753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51962">
                  <a:extLst>
                    <a:ext uri="{9D8B030D-6E8A-4147-A177-3AD203B41FA5}">
                      <a16:colId xmlns:a16="http://schemas.microsoft.com/office/drawing/2014/main" val="1030577317"/>
                    </a:ext>
                  </a:extLst>
                </a:gridCol>
                <a:gridCol w="2117789">
                  <a:extLst>
                    <a:ext uri="{9D8B030D-6E8A-4147-A177-3AD203B41FA5}">
                      <a16:colId xmlns:a16="http://schemas.microsoft.com/office/drawing/2014/main" val="4023291846"/>
                    </a:ext>
                  </a:extLst>
                </a:gridCol>
              </a:tblGrid>
              <a:tr h="508869">
                <a:tc gridSpan="2"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tx1"/>
                          </a:solidFill>
                        </a:rPr>
                        <a:t>Half term 3 – Conflict Anthology (6)</a:t>
                      </a:r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1735546"/>
                  </a:ext>
                </a:extLst>
              </a:tr>
              <a:tr h="440327"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tx1"/>
                          </a:solidFill>
                        </a:rPr>
                        <a:t>Definition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tx1"/>
                          </a:solidFill>
                        </a:rPr>
                        <a:t>Answer</a:t>
                      </a:r>
                      <a:endParaRPr lang="en-GB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5028011"/>
                  </a:ext>
                </a:extLst>
              </a:tr>
              <a:tr h="5306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1. Building up a character in a narrative. 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Characterisation</a:t>
                      </a:r>
                    </a:p>
                  </a:txBody>
                  <a:tcPr marL="84662" marR="84662" marT="42331" marB="423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8721103"/>
                  </a:ext>
                </a:extLst>
              </a:tr>
              <a:tr h="530645">
                <a:tc>
                  <a:txBody>
                    <a:bodyPr/>
                    <a:lstStyle/>
                    <a:p>
                      <a:pPr marL="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 When the weather is used to create a specific mood or tone. 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19" marR="8819" marT="881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Pathetic fallacy</a:t>
                      </a:r>
                    </a:p>
                  </a:txBody>
                  <a:tcPr marL="84662" marR="84662" marT="42331" marB="423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1674804"/>
                  </a:ext>
                </a:extLst>
              </a:tr>
              <a:tr h="553026">
                <a:tc>
                  <a:txBody>
                    <a:bodyPr/>
                    <a:lstStyle/>
                    <a:p>
                      <a:pPr mar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3. Used to juxtapose your section 2, a different moment in their life – use pathetic fallacy here too. 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19" marR="8819" marT="881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Flashback</a:t>
                      </a:r>
                    </a:p>
                  </a:txBody>
                  <a:tcPr marL="84662" marR="84662" marT="42331" marB="423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8941284"/>
                  </a:ext>
                </a:extLst>
              </a:tr>
              <a:tr h="548426">
                <a:tc>
                  <a:txBody>
                    <a:bodyPr/>
                    <a:lstStyle/>
                    <a:p>
                      <a:pPr marL="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600" i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Where a key event takes place which impacts your main character – it could be positive or negative. Again, use pathetic fallacy to capture how they are feeling. </a:t>
                      </a:r>
                    </a:p>
                  </a:txBody>
                  <a:tcPr marL="8819" marR="8819" marT="881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Ending</a:t>
                      </a:r>
                    </a:p>
                  </a:txBody>
                  <a:tcPr marL="84662" marR="84662" marT="42331" marB="423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6591637"/>
                  </a:ext>
                </a:extLst>
              </a:tr>
              <a:tr h="553026">
                <a:tc>
                  <a:txBody>
                    <a:bodyPr/>
                    <a:lstStyle/>
                    <a:p>
                      <a:pPr mar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/>
                          <a:ea typeface="Calibri" panose="020F0502020204030204" pitchFamily="34" charset="0"/>
                          <a:cs typeface="Calibri"/>
                        </a:rPr>
                        <a:t>5. A group of words that are related in meaning, used to create a specific theme or tone.</a:t>
                      </a:r>
                    </a:p>
                  </a:txBody>
                  <a:tcPr marL="8819" marR="8819" marT="881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Semantic field</a:t>
                      </a:r>
                    </a:p>
                  </a:txBody>
                  <a:tcPr marL="84662" marR="84662" marT="42331" marB="423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2156383"/>
                  </a:ext>
                </a:extLst>
              </a:tr>
              <a:tr h="440327">
                <a:tc>
                  <a:txBody>
                    <a:bodyPr/>
                    <a:lstStyle/>
                    <a:p>
                      <a:pPr mar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/>
                          <a:ea typeface="Calibri" panose="020F0502020204030204" pitchFamily="34" charset="0"/>
                          <a:cs typeface="Calibri"/>
                        </a:rPr>
                        <a:t>6. Descriptive or figurative language, which creates an image in the mind.</a:t>
                      </a:r>
                      <a:endParaRPr lang="en-US" sz="1600">
                        <a:effectLst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Imagery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4763253"/>
                  </a:ext>
                </a:extLst>
              </a:tr>
              <a:tr h="440327">
                <a:tc>
                  <a:txBody>
                    <a:bodyPr/>
                    <a:lstStyle/>
                    <a:p>
                      <a:pPr indent="774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/>
                          <a:ea typeface="Times New Roman" panose="02020603050405020304" pitchFamily="18" charset="0"/>
                          <a:cs typeface="Calibri"/>
                        </a:rPr>
                        <a:t>7. The general feeling or atmosphere in a piece of writing. </a:t>
                      </a:r>
                      <a:endParaRPr lang="en-US" sz="1600">
                        <a:effectLst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8827378"/>
                  </a:ext>
                </a:extLst>
              </a:tr>
              <a:tr h="529760">
                <a:tc>
                  <a:txBody>
                    <a:bodyPr/>
                    <a:lstStyle/>
                    <a:p>
                      <a:pPr indent="774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8. </a:t>
                      </a:r>
                      <a:r>
                        <a:rPr lang="en-GB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 phrase, with more than one piece of descriptive information, with a noun as its head</a:t>
                      </a:r>
                      <a:endParaRPr lang="en-US" sz="16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Expanded noun phrase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18140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683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A4 Paper (210x297 mm)</PresentationFormat>
  <Slides>7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Jessica Motloch</dc:creator>
  <cp:revision>1</cp:revision>
  <dcterms:created xsi:type="dcterms:W3CDTF">2025-06-17T09:39:40Z</dcterms:created>
  <dcterms:modified xsi:type="dcterms:W3CDTF">2025-12-16T15:20:37Z</dcterms:modified>
</cp:coreProperties>
</file>